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2" r:id="rId7"/>
    <p:sldId id="261" r:id="rId8"/>
    <p:sldId id="264" r:id="rId9"/>
    <p:sldId id="263" r:id="rId10"/>
    <p:sldId id="265" r:id="rId11"/>
    <p:sldId id="266" r:id="rId12"/>
    <p:sldId id="269" r:id="rId13"/>
    <p:sldId id="268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97"/>
    <p:restoredTop sz="94840"/>
  </p:normalViewPr>
  <p:slideViewPr>
    <p:cSldViewPr snapToGrid="0" snapToObjects="1">
      <p:cViewPr varScale="1">
        <p:scale>
          <a:sx n="81" d="100"/>
          <a:sy n="81" d="100"/>
        </p:scale>
        <p:origin x="19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00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868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913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884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30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70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1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54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7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60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18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48512-F7B5-464C-A34B-DEEB36C786FF}" type="datetimeFigureOut">
              <a:rPr lang="en-US" smtClean="0"/>
              <a:t>2/24/17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0CDB5-5AE5-F640-8937-D5E479791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2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24656"/>
            <a:ext cx="9144000" cy="1783829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rgbClr val="00B0F0"/>
                </a:solidFill>
              </a:rPr>
              <a:t>Nomis</a:t>
            </a:r>
            <a:r>
              <a:rPr lang="en-US" b="1" dirty="0" smtClean="0">
                <a:solidFill>
                  <a:srgbClr val="00B0F0"/>
                </a:solidFill>
              </a:rPr>
              <a:t> Solutions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37089"/>
            <a:ext cx="9144000" cy="2113613"/>
          </a:xfrm>
        </p:spPr>
        <p:txBody>
          <a:bodyPr>
            <a:normAutofit/>
          </a:bodyPr>
          <a:lstStyle/>
          <a:p>
            <a:pPr algn="r"/>
            <a:r>
              <a:rPr lang="en-US" dirty="0" smtClean="0"/>
              <a:t>Team-7:</a:t>
            </a:r>
          </a:p>
          <a:p>
            <a:pPr algn="r"/>
            <a:r>
              <a:rPr lang="en-US" dirty="0" err="1" smtClean="0"/>
              <a:t>Carles</a:t>
            </a:r>
            <a:r>
              <a:rPr lang="en-US" dirty="0" smtClean="0"/>
              <a:t> Poles-</a:t>
            </a:r>
            <a:r>
              <a:rPr lang="en-US" dirty="0" err="1" smtClean="0"/>
              <a:t>Mielgo</a:t>
            </a:r>
            <a:endParaRPr lang="en-US" dirty="0" smtClean="0"/>
          </a:p>
          <a:p>
            <a:pPr algn="r"/>
            <a:r>
              <a:rPr lang="en-US" dirty="0" smtClean="0"/>
              <a:t>Bahman </a:t>
            </a:r>
            <a:r>
              <a:rPr lang="en-US" dirty="0" err="1" smtClean="0"/>
              <a:t>Roostaei</a:t>
            </a:r>
            <a:endParaRPr lang="en-US" dirty="0" smtClean="0"/>
          </a:p>
          <a:p>
            <a:pPr algn="r"/>
            <a:r>
              <a:rPr lang="en-US" dirty="0" err="1" smtClean="0"/>
              <a:t>Srini</a:t>
            </a:r>
            <a:r>
              <a:rPr lang="en-US" dirty="0" smtClean="0"/>
              <a:t> Ananthakrishnan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47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Proposed new tiers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702" y="1958209"/>
            <a:ext cx="76581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996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365" y="1690688"/>
            <a:ext cx="9009268" cy="5214427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What </a:t>
            </a:r>
            <a:r>
              <a:rPr lang="en-US" b="1" smtClean="0">
                <a:solidFill>
                  <a:srgbClr val="00B0F0"/>
                </a:solidFill>
              </a:rPr>
              <a:t>are proposed financing </a:t>
            </a:r>
            <a:r>
              <a:rPr lang="en-US" b="1" dirty="0" smtClean="0">
                <a:solidFill>
                  <a:srgbClr val="00B0F0"/>
                </a:solidFill>
              </a:rPr>
              <a:t>rates ?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261241" y="4792717"/>
            <a:ext cx="9412014" cy="914400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What value our customers would bring in using proposed tiers ?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51" y="1690688"/>
            <a:ext cx="9023131" cy="500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700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Recommendation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Providing more </a:t>
            </a:r>
            <a:r>
              <a:rPr lang="en-US" dirty="0" smtClean="0"/>
              <a:t>granular </a:t>
            </a:r>
            <a:r>
              <a:rPr lang="en-US" dirty="0" smtClean="0"/>
              <a:t>segmentation to the pricing model, would give better rates and attract more customers to buy from </a:t>
            </a:r>
            <a:r>
              <a:rPr lang="en-US" dirty="0" err="1" smtClean="0"/>
              <a:t>eCar</a:t>
            </a:r>
            <a:r>
              <a:rPr lang="en-US" dirty="0" smtClean="0"/>
              <a:t>. </a:t>
            </a:r>
          </a:p>
          <a:p>
            <a:endParaRPr lang="en-US" dirty="0"/>
          </a:p>
          <a:p>
            <a:r>
              <a:rPr lang="en-US" dirty="0" smtClean="0"/>
              <a:t>This could potentially increase the NPV of </a:t>
            </a:r>
            <a:r>
              <a:rPr lang="en-US" dirty="0" err="1" smtClean="0"/>
              <a:t>eCar</a:t>
            </a:r>
            <a:r>
              <a:rPr lang="en-US" dirty="0" smtClean="0"/>
              <a:t> and improve the market share.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0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96" y="2698421"/>
            <a:ext cx="10515600" cy="1325563"/>
          </a:xfrm>
        </p:spPr>
        <p:txBody>
          <a:bodyPr/>
          <a:lstStyle/>
          <a:p>
            <a:pPr algn="ctr"/>
            <a:r>
              <a:rPr lang="en-US" b="1" smtClean="0">
                <a:solidFill>
                  <a:srgbClr val="00B0F0"/>
                </a:solidFill>
              </a:rPr>
              <a:t>THANK YOU</a:t>
            </a:r>
            <a:endParaRPr lang="en-US" b="1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59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2608" y="1210738"/>
            <a:ext cx="11603420" cy="1784710"/>
          </a:xfrm>
        </p:spPr>
        <p:txBody>
          <a:bodyPr>
            <a:norm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en-US" sz="4000" b="1" dirty="0" smtClean="0">
                <a:solidFill>
                  <a:srgbClr val="00B0F0"/>
                </a:solidFill>
              </a:rPr>
              <a:t>Who we are ?</a:t>
            </a:r>
          </a:p>
          <a:p>
            <a:pPr marL="800100" lvl="1" indent="-342900" algn="l">
              <a:buFont typeface="Arial" charset="0"/>
              <a:buChar char="•"/>
            </a:pPr>
            <a:r>
              <a:rPr lang="en-US" sz="2800" dirty="0" smtClean="0"/>
              <a:t>Evaluate the pricing competiveness of our customer business. 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2608" y="3465741"/>
            <a:ext cx="11603420" cy="2609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 algn="l">
              <a:buFont typeface="Arial" charset="0"/>
              <a:buChar char="•"/>
            </a:pPr>
            <a:endParaRPr lang="en-US" dirty="0" smtClean="0"/>
          </a:p>
          <a:p>
            <a:pPr marL="342900" indent="-342900" algn="l">
              <a:buFont typeface="Arial" charset="0"/>
              <a:buChar char="•"/>
            </a:pPr>
            <a:r>
              <a:rPr lang="en-US" sz="4000" b="1" dirty="0" smtClean="0">
                <a:solidFill>
                  <a:srgbClr val="00B0F0"/>
                </a:solidFill>
              </a:rPr>
              <a:t>Our approach ?</a:t>
            </a:r>
          </a:p>
          <a:p>
            <a:pPr marL="800100" lvl="1" indent="-342900" algn="l">
              <a:buFont typeface="Arial" charset="0"/>
              <a:buChar char="•"/>
            </a:pPr>
            <a:r>
              <a:rPr lang="en-US" sz="2800" dirty="0" smtClean="0"/>
              <a:t>We use financial models with focus on primary metrics like NPV.</a:t>
            </a:r>
          </a:p>
          <a:p>
            <a:pPr marL="800100" lvl="1" indent="-342900" algn="l">
              <a:buFont typeface="Arial" charset="0"/>
              <a:buChar char="•"/>
            </a:pPr>
            <a:endParaRPr lang="en-US" dirty="0" smtClean="0"/>
          </a:p>
          <a:p>
            <a:pPr marL="342900" indent="-342900" algn="l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03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b="1" dirty="0" smtClean="0">
                <a:solidFill>
                  <a:srgbClr val="00B0F0"/>
                </a:solidFill>
              </a:rPr>
              <a:t>What is </a:t>
            </a:r>
            <a:r>
              <a:rPr lang="en-US" sz="4800" b="1" dirty="0" err="1" smtClean="0">
                <a:solidFill>
                  <a:srgbClr val="00B0F0"/>
                </a:solidFill>
              </a:rPr>
              <a:t>eCar</a:t>
            </a:r>
            <a:r>
              <a:rPr lang="en-US" sz="4800" b="1" dirty="0" smtClean="0">
                <a:solidFill>
                  <a:srgbClr val="00B0F0"/>
                </a:solidFill>
              </a:rPr>
              <a:t> auto lending ?</a:t>
            </a:r>
            <a:endParaRPr lang="en-US" sz="4800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45887"/>
            <a:ext cx="10515600" cy="290403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e-Car online auto lending company business model</a:t>
            </a:r>
          </a:p>
          <a:p>
            <a:pPr lvl="1"/>
            <a:r>
              <a:rPr lang="en-US" sz="2800" dirty="0" smtClean="0"/>
              <a:t>Borrow money from financial institutions and use those funds to lend car loans to potential customer (New, Used or Refinance)</a:t>
            </a:r>
          </a:p>
          <a:p>
            <a:pPr lvl="1"/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213181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204" y="113720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What is Net Present Value (NPV) ?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0323" y="4508733"/>
            <a:ext cx="6270026" cy="20380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1446" y="1439283"/>
            <a:ext cx="2804557" cy="27629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7805" y="1439282"/>
            <a:ext cx="3779312" cy="276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144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What type of vehicle are they financing ?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6233" y="1825625"/>
            <a:ext cx="73595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60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What are current offered financing rates ?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4472" y="1825625"/>
            <a:ext cx="754305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533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What value our customers bring in using current tiers ?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9563" y="1825625"/>
            <a:ext cx="789287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507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NPV breakdown of customers 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857" y="2127787"/>
            <a:ext cx="7466286" cy="404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13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00B0F0"/>
                </a:solidFill>
              </a:rPr>
              <a:t>Market NPV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Total </a:t>
            </a:r>
            <a:r>
              <a:rPr lang="en-US" dirty="0" err="1" smtClean="0"/>
              <a:t>eCar</a:t>
            </a:r>
            <a:r>
              <a:rPr lang="en-US" dirty="0" smtClean="0"/>
              <a:t> NPV : $223,382,673.66 </a:t>
            </a:r>
          </a:p>
          <a:p>
            <a:pPr lvl="1"/>
            <a:r>
              <a:rPr lang="en-US" dirty="0" smtClean="0"/>
              <a:t>(~ $223M, which is ~20% of market share)</a:t>
            </a:r>
          </a:p>
          <a:p>
            <a:endParaRPr lang="en-US" dirty="0" smtClean="0"/>
          </a:p>
          <a:p>
            <a:r>
              <a:rPr lang="en-US" dirty="0" smtClean="0"/>
              <a:t>Total Competitors NPV : $943,082,872.40 </a:t>
            </a:r>
          </a:p>
          <a:p>
            <a:pPr lvl="1"/>
            <a:r>
              <a:rPr lang="en-US" dirty="0" smtClean="0"/>
              <a:t>(~ $943M, which is ~80% of market share)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Total Car Loan Market NPV : $1,166,465,546.06 (~ 1.2B)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647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222</Words>
  <Application>Microsoft Macintosh PowerPoint</Application>
  <PresentationFormat>Widescreen</PresentationFormat>
  <Paragraphs>35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Office Theme</vt:lpstr>
      <vt:lpstr>Nomis Solutions</vt:lpstr>
      <vt:lpstr>PowerPoint Presentation</vt:lpstr>
      <vt:lpstr>What is eCar auto lending ?</vt:lpstr>
      <vt:lpstr>What is Net Present Value (NPV) ?</vt:lpstr>
      <vt:lpstr>What type of vehicle are they financing ?</vt:lpstr>
      <vt:lpstr>What are current offered financing rates ?</vt:lpstr>
      <vt:lpstr>What value our customers bring in using current tiers ?</vt:lpstr>
      <vt:lpstr>NPV breakdown of customers </vt:lpstr>
      <vt:lpstr>Market NPV</vt:lpstr>
      <vt:lpstr>Proposed new tiers</vt:lpstr>
      <vt:lpstr>What are proposed financing rates ?</vt:lpstr>
      <vt:lpstr>What value our customers would bring in using proposed tiers ?</vt:lpstr>
      <vt:lpstr>Recommendation</vt:lpstr>
      <vt:lpstr>THANK YOU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CBS Pricing Model Consultant </dc:title>
  <dc:creator>Srinivasa Ananthakrishnan</dc:creator>
  <cp:lastModifiedBy>Srinivasa Ananthakrishnan</cp:lastModifiedBy>
  <cp:revision>14</cp:revision>
  <dcterms:created xsi:type="dcterms:W3CDTF">2017-02-24T18:00:38Z</dcterms:created>
  <dcterms:modified xsi:type="dcterms:W3CDTF">2017-02-24T21:53:26Z</dcterms:modified>
</cp:coreProperties>
</file>

<file path=docProps/thumbnail.jpeg>
</file>